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2" r:id="rId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40" autoAdjust="0"/>
    <p:restoredTop sz="72281" autoAdjust="0"/>
  </p:normalViewPr>
  <p:slideViewPr>
    <p:cSldViewPr snapToGrid="0">
      <p:cViewPr varScale="1">
        <p:scale>
          <a:sx n="74" d="100"/>
          <a:sy n="74" d="100"/>
        </p:scale>
        <p:origin x="-10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192024" cy="19202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B97722B3-F8F3-46FE-B3D8-0E26276D2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75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6646" eaLnBrk="0" hangingPunct="0">
              <a:defRPr sz="13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36170272-4F19-40A9-A7D4-9A6F6098A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69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6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6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6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6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6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13145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5544F-E124-4143-80F4-FB649F40E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DE1E0-B58A-42A4-B824-8F45A1A2D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6E5A0-6996-4C4F-BE18-B559F12B4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0537E-FB2F-41E6-B9BF-40B5A2C1C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876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83864-FB57-4DB1-A80F-BD63822F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A91BF-399F-4903-92C0-06E5C8E7E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3870E-9401-4F3B-8027-89D4A8F09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184DE-2CC9-443F-AD2F-4FE116396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D714-7AFD-422B-B172-8A694BC76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712A4-716A-40CF-854A-663025989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7CBE5-594D-4C88-946A-7C67F9068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90E3C-E683-44C4-A5F3-6B311BFA2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Presented to the Faculty Senate on Nov. 12, 2015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fld id="{DA1C904C-60CC-4D01-B513-86EDE2765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3820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Homecoming Date for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7434"/>
                </a:solidFill>
              </a:rPr>
              <a:t>October 28</a:t>
            </a:r>
            <a:endParaRPr lang="en-US" sz="3200" dirty="0" smtClean="0">
              <a:solidFill>
                <a:srgbClr val="007434"/>
              </a:solidFill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1313" y="3822700"/>
            <a:ext cx="7161375" cy="1752600"/>
          </a:xfrm>
        </p:spPr>
        <p:txBody>
          <a:bodyPr/>
          <a:lstStyle/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Proposed by the Miner Alumni Association</a:t>
            </a:r>
          </a:p>
          <a:p>
            <a:pPr eaLnBrk="1" hangingPunct="1"/>
            <a:r>
              <a:rPr lang="en-US" sz="2400" dirty="0" smtClean="0"/>
              <a:t>Approved by the Public Occasions Committee</a:t>
            </a:r>
          </a:p>
          <a:p>
            <a:pPr eaLnBrk="1" hangingPunct="1"/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160968" y="6248400"/>
            <a:ext cx="4822065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to the Faculty Senate on </a:t>
            </a:r>
            <a:r>
              <a:rPr lang="en-US" dirty="0" smtClean="0"/>
              <a:t>Oct. 20, 2016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532326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Calendar for Fall Semester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54906" y="6402948"/>
            <a:ext cx="5234189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Presented to the Faculty Senate on Oct. 20, 2016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62885" y="1562637"/>
            <a:ext cx="8036417" cy="4876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  <a:tabLst>
                <a:tab pos="457200" algn="l"/>
                <a:tab pos="3657600" algn="l"/>
              </a:tabLst>
            </a:pPr>
            <a:r>
              <a:rPr lang="en-US" sz="1600" dirty="0" smtClean="0">
                <a:ea typeface="Times New Roman" panose="02020603050405020304" pitchFamily="18" charset="0"/>
              </a:rPr>
              <a:t>International </a:t>
            </a:r>
            <a:r>
              <a:rPr lang="en-US" sz="1600" dirty="0">
                <a:ea typeface="Times New Roman" panose="02020603050405020304" pitchFamily="18" charset="0"/>
              </a:rPr>
              <a:t>Student Orientation		August 8, Tuesday</a:t>
            </a:r>
            <a:endParaRPr lang="en-US" sz="2800" dirty="0"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457200" algn="l"/>
                <a:tab pos="3657600" algn="l"/>
              </a:tabLst>
            </a:pPr>
            <a:r>
              <a:rPr lang="en-US" sz="1600" dirty="0">
                <a:ea typeface="Times New Roman" panose="02020603050405020304" pitchFamily="18" charset="0"/>
              </a:rPr>
              <a:t>Freshman Orientation Begins		August 13, Sunday</a:t>
            </a:r>
            <a:endParaRPr lang="en-US" sz="2800" dirty="0"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457200" algn="l"/>
                <a:tab pos="3657600" algn="l"/>
              </a:tabLst>
            </a:pPr>
            <a:r>
              <a:rPr lang="en-US" sz="1600" dirty="0">
                <a:ea typeface="Times New Roman" panose="02020603050405020304" pitchFamily="18" charset="0"/>
              </a:rPr>
              <a:t>Transfer Student Orientation		August 17, Thursday</a:t>
            </a:r>
            <a:endParaRPr lang="en-US" sz="2800" dirty="0"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457200" algn="l"/>
                <a:tab pos="3657600" algn="l"/>
              </a:tabLst>
            </a:pPr>
            <a:r>
              <a:rPr lang="en-US" sz="1600" dirty="0">
                <a:ea typeface="Times New Roman" panose="02020603050405020304" pitchFamily="18" charset="0"/>
              </a:rPr>
              <a:t>Open Registration Ends		August 20, Sunday</a:t>
            </a:r>
            <a:endParaRPr lang="en-US" sz="2800" dirty="0"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457200" algn="l"/>
                <a:tab pos="3657600" algn="l"/>
              </a:tabLst>
            </a:pPr>
            <a:r>
              <a:rPr lang="en-US" sz="1600" dirty="0">
                <a:ea typeface="Times New Roman" panose="02020603050405020304" pitchFamily="18" charset="0"/>
              </a:rPr>
              <a:t>Fall semester opens 8 am		August 21, Monday</a:t>
            </a:r>
            <a:endParaRPr lang="en-US" sz="2800" dirty="0"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457200" algn="l"/>
                <a:tab pos="3657600" algn="l"/>
              </a:tabLst>
            </a:pPr>
            <a:r>
              <a:rPr lang="en-US" sz="1600" dirty="0">
                <a:ea typeface="Times New Roman" panose="02020603050405020304" pitchFamily="18" charset="0"/>
              </a:rPr>
              <a:t>Classwork begins 8 am		August 21, Monday</a:t>
            </a:r>
            <a:endParaRPr lang="en-US" sz="2800" dirty="0"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457200" algn="l"/>
                <a:tab pos="3657600" algn="l"/>
              </a:tabLst>
            </a:pPr>
            <a:r>
              <a:rPr lang="en-US" sz="1600" dirty="0">
                <a:ea typeface="Times New Roman" panose="02020603050405020304" pitchFamily="18" charset="0"/>
              </a:rPr>
              <a:t>Labor Day Holiday		September 4, Monday</a:t>
            </a:r>
            <a:endParaRPr lang="en-US" sz="2800" dirty="0"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457200" algn="l"/>
                <a:tab pos="3657600" algn="l"/>
              </a:tabLst>
            </a:pPr>
            <a:r>
              <a:rPr lang="en-US" sz="1600" dirty="0">
                <a:ea typeface="Times New Roman" panose="02020603050405020304" pitchFamily="18" charset="0"/>
              </a:rPr>
              <a:t>Mid-Semester		October 14, </a:t>
            </a:r>
            <a:r>
              <a:rPr lang="en-US" sz="1600" dirty="0" smtClean="0">
                <a:ea typeface="Times New Roman" panose="02020603050405020304" pitchFamily="18" charset="0"/>
              </a:rPr>
              <a:t>Saturday</a:t>
            </a:r>
          </a:p>
          <a:p>
            <a:pPr marL="0" indent="0">
              <a:spcAft>
                <a:spcPts val="0"/>
              </a:spcAft>
              <a:buNone/>
              <a:tabLst>
                <a:tab pos="457200" algn="l"/>
                <a:tab pos="3657600" algn="l"/>
              </a:tabLst>
            </a:pPr>
            <a:r>
              <a:rPr lang="en-US" sz="1600" b="1" dirty="0" smtClean="0">
                <a:solidFill>
                  <a:srgbClr val="00B050"/>
                </a:solidFill>
                <a:ea typeface="Times New Roman" panose="02020603050405020304" pitchFamily="18" charset="0"/>
              </a:rPr>
              <a:t>Homecoming		October 28, Saturday</a:t>
            </a:r>
            <a:endParaRPr lang="en-US" sz="2800" b="1" dirty="0">
              <a:solidFill>
                <a:srgbClr val="00B050"/>
              </a:solidFill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457200" algn="l"/>
                <a:tab pos="3657600" algn="l"/>
              </a:tabLst>
            </a:pPr>
            <a:r>
              <a:rPr lang="en-US" sz="1600" dirty="0">
                <a:ea typeface="Times New Roman" panose="02020603050405020304" pitchFamily="18" charset="0"/>
              </a:rPr>
              <a:t>Thanksgiving vacation begins 8 am		November 19, Sunday</a:t>
            </a:r>
            <a:endParaRPr lang="en-US" sz="2800" dirty="0"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457200" algn="l"/>
                <a:tab pos="3657600" algn="l"/>
              </a:tabLst>
            </a:pPr>
            <a:r>
              <a:rPr lang="en-US" sz="1600" dirty="0">
                <a:ea typeface="Times New Roman" panose="02020603050405020304" pitchFamily="18" charset="0"/>
              </a:rPr>
              <a:t>Thanksgiving vacation ends 8 am		November 27, Monday</a:t>
            </a:r>
            <a:endParaRPr lang="en-US" sz="2800" dirty="0"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457200" algn="l"/>
                <a:tab pos="3657600" algn="l"/>
              </a:tabLst>
            </a:pPr>
            <a:r>
              <a:rPr lang="en-US" sz="1600" dirty="0">
                <a:ea typeface="Times New Roman" panose="02020603050405020304" pitchFamily="18" charset="0"/>
              </a:rPr>
              <a:t>Last Class Day		December 8, Friday</a:t>
            </a:r>
            <a:endParaRPr lang="en-US" sz="2800" dirty="0"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457200" algn="l"/>
                <a:tab pos="3657600" algn="l"/>
              </a:tabLst>
            </a:pPr>
            <a:r>
              <a:rPr lang="en-US" sz="1600" dirty="0">
                <a:ea typeface="Times New Roman" panose="02020603050405020304" pitchFamily="18" charset="0"/>
              </a:rPr>
              <a:t>Final </a:t>
            </a:r>
            <a:r>
              <a:rPr lang="en-US" sz="1600" dirty="0" smtClean="0">
                <a:ea typeface="Times New Roman" panose="02020603050405020304" pitchFamily="18" charset="0"/>
              </a:rPr>
              <a:t>Examinations</a:t>
            </a:r>
            <a:r>
              <a:rPr lang="en-US" sz="1600" dirty="0">
                <a:ea typeface="Times New Roman" panose="02020603050405020304" pitchFamily="18" charset="0"/>
              </a:rPr>
              <a:t>		December </a:t>
            </a:r>
            <a:r>
              <a:rPr lang="en-US" sz="1600" dirty="0" smtClean="0">
                <a:ea typeface="Times New Roman" panose="02020603050405020304" pitchFamily="18" charset="0"/>
              </a:rPr>
              <a:t>11- 15, Monday-Friday</a:t>
            </a:r>
            <a:endParaRPr lang="en-US" sz="2800" dirty="0"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457200" algn="l"/>
                <a:tab pos="3657600" algn="l"/>
              </a:tabLst>
            </a:pPr>
            <a:r>
              <a:rPr lang="en-US" sz="1600" dirty="0" smtClean="0"/>
              <a:t>Fall </a:t>
            </a:r>
            <a:r>
              <a:rPr lang="en-US" sz="1600" dirty="0"/>
              <a:t>Semester closes 6 pm		December 15,  Friday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457200" algn="l"/>
                <a:tab pos="3657600" algn="l"/>
              </a:tabLst>
            </a:pPr>
            <a:r>
              <a:rPr lang="en-US" sz="1600" dirty="0">
                <a:solidFill>
                  <a:srgbClr val="000000"/>
                </a:solidFill>
                <a:ea typeface="Calibri" panose="020F0502020204030204" pitchFamily="34" charset="0"/>
              </a:rPr>
              <a:t>December Commencement 10 am		December 16, </a:t>
            </a:r>
            <a:r>
              <a:rPr lang="en-US" sz="1600" dirty="0" smtClean="0">
                <a:solidFill>
                  <a:srgbClr val="000000"/>
                </a:solidFill>
                <a:ea typeface="Calibri" panose="020F0502020204030204" pitchFamily="34" charset="0"/>
              </a:rPr>
              <a:t>Saturday</a:t>
            </a:r>
            <a:r>
              <a:rPr lang="en-US" sz="1600" dirty="0">
                <a:ea typeface="Times New Roman" panose="02020603050405020304" pitchFamily="18" charset="0"/>
              </a:rPr>
              <a:t>	</a:t>
            </a:r>
            <a:endParaRPr lang="en-US" sz="2800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2190728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9865</TotalTime>
  <Words>46</Words>
  <Application>Microsoft Office PowerPoint</Application>
  <PresentationFormat>On-screen Show (4:3)</PresentationFormat>
  <Paragraphs>22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Homecoming Date for 2017  October 28</vt:lpstr>
      <vt:lpstr>Calendar for Fall Semester 2017</vt:lpstr>
    </vt:vector>
  </TitlesOfParts>
  <Company>UMR UMR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Sahra Sedigh</dc:creator>
  <cp:lastModifiedBy>Sahra Sedigh Sarvestani</cp:lastModifiedBy>
  <cp:revision>777</cp:revision>
  <dcterms:created xsi:type="dcterms:W3CDTF">2007-12-06T15:03:26Z</dcterms:created>
  <dcterms:modified xsi:type="dcterms:W3CDTF">2016-10-18T05:16:24Z</dcterms:modified>
</cp:coreProperties>
</file>